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FFFF99"/>
    <a:srgbClr val="2FF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82475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15596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00615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54305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87729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3246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521912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1745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610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52785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3483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652170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17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567511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460402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21946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C7351-7D87-4615-8937-56026A29527D}" type="datetimeFigureOut">
              <a:rPr lang="es-PY" smtClean="0"/>
              <a:t>16/8/2016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DBA93A-0C96-43CB-B681-DC71176FAB89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49380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medicinanatural.com.py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18937"/>
            <a:ext cx="12192000" cy="2395470"/>
          </a:xfrm>
        </p:spPr>
        <p:txBody>
          <a:bodyPr>
            <a:noAutofit/>
          </a:bodyPr>
          <a:lstStyle/>
          <a:p>
            <a:r>
              <a:rPr lang="es-PY" sz="88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Lapacho colorado </a:t>
            </a:r>
            <a:r>
              <a:rPr lang="es-PY" sz="72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/>
            </a:r>
            <a:br>
              <a:rPr lang="es-PY" sz="72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endParaRPr lang="es-PY" sz="72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" y="3602038"/>
            <a:ext cx="6920346" cy="1394968"/>
          </a:xfrm>
        </p:spPr>
        <p:txBody>
          <a:bodyPr>
            <a:normAutofit fontScale="47500" lnSpcReduction="20000"/>
          </a:bodyPr>
          <a:lstStyle/>
          <a:p>
            <a:r>
              <a:rPr lang="es-PY" sz="5900" b="1" dirty="0" smtClean="0">
                <a:latin typeface="Arial Black" panose="020B0A04020102020204" pitchFamily="34" charset="0"/>
              </a:rPr>
              <a:t>Por: DR. HERNÁN CANDIA ROMÁN</a:t>
            </a:r>
          </a:p>
          <a:p>
            <a:endParaRPr lang="es-PY" sz="5900" b="1" dirty="0">
              <a:latin typeface="Arial Black" panose="020B0A04020102020204" pitchFamily="34" charset="0"/>
            </a:endParaRPr>
          </a:p>
          <a:p>
            <a:r>
              <a:rPr lang="es-PY" sz="5900" b="1" dirty="0" smtClean="0">
                <a:latin typeface="Arial Black" panose="020B0A04020102020204" pitchFamily="34" charset="0"/>
                <a:hlinkClick r:id="rId2"/>
              </a:rPr>
              <a:t>WWW.MEDICINANATURAL.COM.PY</a:t>
            </a:r>
            <a:endParaRPr lang="es-PY" sz="5900" b="1" dirty="0" smtClean="0">
              <a:latin typeface="Arial Black" panose="020B0A04020102020204" pitchFamily="34" charset="0"/>
            </a:endParaRPr>
          </a:p>
          <a:p>
            <a:endParaRPr lang="es-PY" sz="5100" dirty="0"/>
          </a:p>
        </p:txBody>
      </p:sp>
      <p:sp>
        <p:nvSpPr>
          <p:cNvPr id="4" name="Rectángulo 3"/>
          <p:cNvSpPr/>
          <p:nvPr/>
        </p:nvSpPr>
        <p:spPr>
          <a:xfrm>
            <a:off x="103031" y="4997006"/>
            <a:ext cx="7972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54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NATURALMENTE</a:t>
            </a:r>
            <a:endParaRPr lang="es-PY" sz="54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Marcador de conteni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2224090"/>
            <a:ext cx="5271655" cy="46261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56080" y="1481070"/>
            <a:ext cx="68000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4400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(</a:t>
            </a:r>
            <a:r>
              <a:rPr lang="es-PY" sz="4400" b="1" dirty="0" err="1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Tabebuia</a:t>
            </a:r>
            <a:r>
              <a:rPr lang="es-PY" sz="4400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s-PY" sz="4400" b="1" dirty="0" err="1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impetiginosa</a:t>
            </a:r>
            <a:r>
              <a:rPr lang="es-PY" sz="4400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)</a:t>
            </a:r>
            <a:endParaRPr lang="es-PY" sz="4400" dirty="0"/>
          </a:p>
        </p:txBody>
      </p:sp>
    </p:spTree>
    <p:extLst>
      <p:ext uri="{BB962C8B-B14F-4D97-AF65-F5344CB8AC3E}">
        <p14:creationId xmlns:p14="http://schemas.microsoft.com/office/powerpoint/2010/main" val="336040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7165395" cy="1460500"/>
          </a:xfrm>
        </p:spPr>
        <p:txBody>
          <a:bodyPr>
            <a:normAutofit fontScale="90000"/>
          </a:bodyPr>
          <a:lstStyle/>
          <a:p>
            <a:r>
              <a:rPr lang="es-PY" sz="6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Lapacho colorado </a:t>
            </a:r>
            <a:r>
              <a:rPr lang="es-PY" sz="36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/>
            </a:r>
            <a:br>
              <a:rPr lang="es-PY" sz="36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</a:br>
            <a:endParaRPr lang="es-PY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4850" y="1434905"/>
            <a:ext cx="10135673" cy="5004532"/>
          </a:xfrm>
        </p:spPr>
        <p:txBody>
          <a:bodyPr>
            <a:noAutofit/>
          </a:bodyPr>
          <a:lstStyle/>
          <a:p>
            <a:r>
              <a:rPr lang="es-PY" sz="4000" b="1" dirty="0">
                <a:latin typeface="Arial" panose="020B0604020202020204" pitchFamily="34" charset="0"/>
                <a:cs typeface="Arial" panose="020B0604020202020204" pitchFamily="34" charset="0"/>
              </a:rPr>
              <a:t>Cada vez está más y más </a:t>
            </a:r>
            <a:endParaRPr lang="es-PY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preocupante </a:t>
            </a:r>
            <a:r>
              <a:rPr lang="es-PY" sz="4000" b="1" dirty="0">
                <a:latin typeface="Arial" panose="020B0604020202020204" pitchFamily="34" charset="0"/>
                <a:cs typeface="Arial" panose="020B0604020202020204" pitchFamily="34" charset="0"/>
              </a:rPr>
              <a:t>la enorme </a:t>
            </a:r>
            <a:endParaRPr lang="es-PY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cantidad </a:t>
            </a:r>
            <a:r>
              <a:rPr lang="es-PY" sz="4000" b="1" dirty="0">
                <a:latin typeface="Arial" panose="020B0604020202020204" pitchFamily="34" charset="0"/>
                <a:cs typeface="Arial" panose="020B0604020202020204" pitchFamily="34" charset="0"/>
              </a:rPr>
              <a:t>de personas con </a:t>
            </a:r>
            <a:endParaRPr lang="es-PY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cáncer </a:t>
            </a:r>
            <a:r>
              <a:rPr lang="es-PY" sz="4000" b="1" dirty="0">
                <a:latin typeface="Arial" panose="020B0604020202020204" pitchFamily="34" charset="0"/>
                <a:cs typeface="Arial" panose="020B0604020202020204" pitchFamily="34" charset="0"/>
              </a:rPr>
              <a:t>y diabetes en el </a:t>
            </a:r>
            <a:endParaRPr lang="es-PY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mundo </a:t>
            </a:r>
            <a:r>
              <a:rPr lang="es-PY" sz="4000" b="1" dirty="0">
                <a:latin typeface="Arial" panose="020B0604020202020204" pitchFamily="34" charset="0"/>
                <a:cs typeface="Arial" panose="020B0604020202020204" pitchFamily="34" charset="0"/>
              </a:rPr>
              <a:t>entero, y </a:t>
            </a: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nuestra preocupación se centra en  nuestra gente.</a:t>
            </a:r>
            <a:endParaRPr lang="es-PY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biolib.cz/IMG/GAL/54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395" y="231340"/>
            <a:ext cx="5026605" cy="376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94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258" y="365125"/>
            <a:ext cx="6925790" cy="1325563"/>
          </a:xfrm>
        </p:spPr>
        <p:txBody>
          <a:bodyPr>
            <a:normAutofit fontScale="90000"/>
          </a:bodyPr>
          <a:lstStyle/>
          <a:p>
            <a:r>
              <a:rPr lang="es-PY" sz="60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ESTUDIOS</a:t>
            </a:r>
            <a:br>
              <a:rPr lang="es-PY" sz="60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s-PY" sz="6000" b="1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LABORATORIALES</a:t>
            </a:r>
            <a:endParaRPr lang="es-PY" sz="6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789" y="3491344"/>
            <a:ext cx="11964473" cy="3092335"/>
          </a:xfrm>
        </p:spPr>
        <p:txBody>
          <a:bodyPr>
            <a:noAutofit/>
          </a:bodyPr>
          <a:lstStyle/>
          <a:p>
            <a:r>
              <a:rPr lang="es-PY" sz="4000" b="1" dirty="0" smtClean="0">
                <a:solidFill>
                  <a:srgbClr val="0033CC"/>
                </a:solidFill>
                <a:latin typeface="Arial Black" panose="020B0A04020102020204" pitchFamily="34" charset="0"/>
              </a:rPr>
              <a:t>En 1993</a:t>
            </a:r>
            <a:r>
              <a:rPr lang="es-PY" sz="4000" b="1" dirty="0" smtClean="0">
                <a:latin typeface="Arial Black" panose="020B0A04020102020204" pitchFamily="34" charset="0"/>
              </a:rPr>
              <a:t>, Claudia </a:t>
            </a:r>
            <a:r>
              <a:rPr lang="es-PY" sz="4000" b="1" dirty="0" err="1">
                <a:latin typeface="Arial Black" panose="020B0A04020102020204" pitchFamily="34" charset="0"/>
              </a:rPr>
              <a:t>Anesini</a:t>
            </a:r>
            <a:r>
              <a:rPr lang="es-PY" sz="4000" b="1" dirty="0">
                <a:latin typeface="Arial Black" panose="020B0A04020102020204" pitchFamily="34" charset="0"/>
              </a:rPr>
              <a:t> y Cristina Pérez </a:t>
            </a:r>
            <a:r>
              <a:rPr lang="es-PY" sz="4000" b="1" dirty="0" smtClean="0">
                <a:latin typeface="Arial Black" panose="020B0A04020102020204" pitchFamily="34" charset="0"/>
              </a:rPr>
              <a:t>descubrieron que </a:t>
            </a:r>
            <a:r>
              <a:rPr lang="es-PY" sz="4000" b="1" dirty="0">
                <a:latin typeface="Arial Black" panose="020B0A04020102020204" pitchFamily="34" charset="0"/>
              </a:rPr>
              <a:t>la corteza de lapacho </a:t>
            </a:r>
            <a:r>
              <a:rPr lang="es-PY" sz="4000" b="1" dirty="0" smtClean="0">
                <a:latin typeface="Arial Black" panose="020B0A04020102020204" pitchFamily="34" charset="0"/>
              </a:rPr>
              <a:t>producía </a:t>
            </a:r>
            <a:r>
              <a:rPr lang="es-PY" sz="4000" b="1" dirty="0">
                <a:latin typeface="Arial Black" panose="020B0A04020102020204" pitchFamily="34" charset="0"/>
              </a:rPr>
              <a:t>algunos </a:t>
            </a:r>
            <a:r>
              <a:rPr lang="es-PY" sz="4000" b="1" dirty="0" smtClean="0">
                <a:latin typeface="Arial Black" panose="020B0A04020102020204" pitchFamily="34" charset="0"/>
              </a:rPr>
              <a:t>de </a:t>
            </a:r>
            <a:r>
              <a:rPr lang="es-PY" sz="4000" b="1" dirty="0">
                <a:latin typeface="Arial Black" panose="020B0A04020102020204" pitchFamily="34" charset="0"/>
              </a:rPr>
              <a:t>los extractos más </a:t>
            </a:r>
            <a:r>
              <a:rPr lang="es-PY" sz="4000" b="1" dirty="0" smtClean="0">
                <a:latin typeface="Arial Black" panose="020B0A04020102020204" pitchFamily="34" charset="0"/>
              </a:rPr>
              <a:t>activos</a:t>
            </a:r>
            <a:r>
              <a:rPr lang="es-PY" sz="4000" b="1" dirty="0">
                <a:latin typeface="Arial Black" panose="020B0A04020102020204" pitchFamily="34" charset="0"/>
              </a:rPr>
              <a:t> </a:t>
            </a:r>
            <a:r>
              <a:rPr lang="es-PY" sz="4000" b="1" dirty="0" smtClean="0">
                <a:latin typeface="Arial Black" panose="020B0A04020102020204" pitchFamily="34" charset="0"/>
              </a:rPr>
              <a:t>y prometedores. </a:t>
            </a:r>
          </a:p>
          <a:p>
            <a:pPr marL="0" indent="0">
              <a:buNone/>
            </a:pPr>
            <a:r>
              <a:rPr lang="es-PY" sz="4000" b="1" dirty="0" smtClean="0">
                <a:latin typeface="Arial Black" panose="020B0A04020102020204" pitchFamily="34" charset="0"/>
              </a:rPr>
              <a:t/>
            </a:r>
            <a:br>
              <a:rPr lang="es-PY" sz="4000" b="1" dirty="0" smtClean="0">
                <a:latin typeface="Arial Black" panose="020B0A04020102020204" pitchFamily="34" charset="0"/>
              </a:rPr>
            </a:br>
            <a:endParaRPr lang="es-PY" sz="4000" b="1" dirty="0">
              <a:latin typeface="Arial Black" panose="020B0A04020102020204" pitchFamily="34" charset="0"/>
            </a:endParaRPr>
          </a:p>
        </p:txBody>
      </p:sp>
      <p:pic>
        <p:nvPicPr>
          <p:cNvPr id="3074" name="Picture 2" descr="https://upload.wikimedia.org/wikipedia/commons/1/1e/Starr_070221-4696_Tabebuia_impetiginos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713" y="0"/>
            <a:ext cx="4411287" cy="330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5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136" y="225083"/>
            <a:ext cx="8728362" cy="1392702"/>
          </a:xfrm>
        </p:spPr>
        <p:txBody>
          <a:bodyPr>
            <a:noAutofit/>
          </a:bodyPr>
          <a:lstStyle/>
          <a:p>
            <a:r>
              <a:rPr lang="es-PY" sz="5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ESTUDIOS</a:t>
            </a:r>
            <a:br>
              <a:rPr lang="es-PY" sz="5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</a:br>
            <a:r>
              <a:rPr lang="es-PY" sz="5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LABORATORIALES</a:t>
            </a:r>
            <a:endParaRPr lang="es-PY" sz="5400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9136" y="2067951"/>
            <a:ext cx="11842864" cy="4109011"/>
          </a:xfrm>
        </p:spPr>
        <p:txBody>
          <a:bodyPr>
            <a:noAutofit/>
          </a:bodyPr>
          <a:lstStyle/>
          <a:p>
            <a:r>
              <a:rPr lang="es-PY" sz="40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1999</a:t>
            </a: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Klaus Müller, Andreas </a:t>
            </a:r>
          </a:p>
          <a:p>
            <a:pPr marL="0" indent="0">
              <a:buNone/>
            </a:pPr>
            <a:r>
              <a:rPr lang="es-PY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Sellmer</a:t>
            </a: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Wolfgang </a:t>
            </a:r>
            <a:r>
              <a:rPr lang="es-PY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Wiegrebe</a:t>
            </a: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descubrieron potente actividad contra el crecimiento de células de la piel humana llamadas </a:t>
            </a:r>
            <a:r>
              <a:rPr lang="es-PY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keratinocitos</a:t>
            </a:r>
            <a:r>
              <a:rPr lang="es-PY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componentes del lapacho eran efectivos contra la psoriasis, enfermedad que afecta a la piel y a las articulaciones. </a:t>
            </a:r>
          </a:p>
          <a:p>
            <a:endParaRPr lang="es-PY" sz="4000" dirty="0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498" y="0"/>
            <a:ext cx="3247506" cy="284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8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58" y="0"/>
            <a:ext cx="4586642" cy="3408218"/>
          </a:xfrm>
        </p:spPr>
      </p:pic>
      <p:sp>
        <p:nvSpPr>
          <p:cNvPr id="5" name="Rectángulo 4"/>
          <p:cNvSpPr/>
          <p:nvPr/>
        </p:nvSpPr>
        <p:spPr>
          <a:xfrm>
            <a:off x="523740" y="315884"/>
            <a:ext cx="1140566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4400" b="1" dirty="0" smtClean="0">
                <a:solidFill>
                  <a:srgbClr val="0033CC"/>
                </a:solidFill>
              </a:rPr>
              <a:t>Año 2000 </a:t>
            </a:r>
            <a:r>
              <a:rPr lang="es-PY" sz="4400" b="1" dirty="0" smtClean="0"/>
              <a:t>se descubrió </a:t>
            </a:r>
          </a:p>
          <a:p>
            <a:r>
              <a:rPr lang="es-PY" sz="4400" b="1" dirty="0"/>
              <a:t>q</a:t>
            </a:r>
            <a:r>
              <a:rPr lang="es-PY" sz="4400" b="1" dirty="0" smtClean="0"/>
              <a:t>ue tenía compuestos</a:t>
            </a:r>
          </a:p>
          <a:p>
            <a:r>
              <a:rPr lang="es-PY" sz="4400" b="1" dirty="0" smtClean="0"/>
              <a:t>antinflamatorios. </a:t>
            </a:r>
          </a:p>
          <a:p>
            <a:r>
              <a:rPr lang="es-PY" sz="4400" b="1" dirty="0">
                <a:solidFill>
                  <a:srgbClr val="0033CC"/>
                </a:solidFill>
              </a:rPr>
              <a:t>A</a:t>
            </a:r>
            <a:r>
              <a:rPr lang="es-PY" sz="4400" b="1" dirty="0" smtClean="0">
                <a:solidFill>
                  <a:srgbClr val="0033CC"/>
                </a:solidFill>
              </a:rPr>
              <a:t>ño 2003</a:t>
            </a:r>
            <a:r>
              <a:rPr lang="es-PY" sz="4400" b="1" dirty="0" smtClean="0"/>
              <a:t>, se descubrió </a:t>
            </a:r>
          </a:p>
          <a:p>
            <a:r>
              <a:rPr lang="es-PY" sz="4400" b="1" dirty="0" smtClean="0"/>
              <a:t>que era efectivo para el </a:t>
            </a:r>
          </a:p>
          <a:p>
            <a:r>
              <a:rPr lang="es-PY" sz="4400" b="1" dirty="0" smtClean="0"/>
              <a:t>desarrollo de nuevas estrategias contra el tratamiento de infecciones que no responden a antibióticos convencionales.</a:t>
            </a:r>
            <a:br>
              <a:rPr lang="es-PY" sz="4400" b="1" dirty="0" smtClean="0"/>
            </a:br>
            <a:endParaRPr lang="es-PY" sz="4400" b="1" dirty="0"/>
          </a:p>
        </p:txBody>
      </p:sp>
    </p:spTree>
    <p:extLst>
      <p:ext uri="{BB962C8B-B14F-4D97-AF65-F5344CB8AC3E}">
        <p14:creationId xmlns:p14="http://schemas.microsoft.com/office/powerpoint/2010/main" val="155549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</p:spPr>
        <p:txBody>
          <a:bodyPr>
            <a:normAutofit/>
          </a:bodyPr>
          <a:lstStyle/>
          <a:p>
            <a:r>
              <a:rPr lang="es-PY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OTROS ESTUDIOS</a:t>
            </a:r>
            <a:endParaRPr lang="es-PY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99505" y="1413164"/>
            <a:ext cx="11992495" cy="5444835"/>
          </a:xfrm>
        </p:spPr>
        <p:txBody>
          <a:bodyPr>
            <a:noAutofit/>
          </a:bodyPr>
          <a:lstStyle/>
          <a:p>
            <a:r>
              <a:rPr lang="es-PY" sz="40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PY" sz="4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1975 </a:t>
            </a:r>
            <a:r>
              <a:rPr lang="es-PY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s-PY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Consolação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Y" sz="4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Linardi</a:t>
            </a: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investigadores </a:t>
            </a:r>
            <a:endParaRPr lang="es-PY" sz="4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descubrieron que el </a:t>
            </a:r>
            <a:r>
              <a:rPr lang="es-PY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lapachol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 efectivo 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leucemia en ratones. </a:t>
            </a: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tratamiento 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9 días, </a:t>
            </a: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aumentó 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es-PY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la expectativa de vida. </a:t>
            </a:r>
          </a:p>
          <a:p>
            <a:pPr marL="0" indent="0">
              <a:buNone/>
            </a:pPr>
            <a:r>
              <a:rPr lang="es-PY" sz="40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PY" sz="4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1997 </a:t>
            </a:r>
            <a:r>
              <a:rPr lang="es-PY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descubrió que ataca significativamente ciertos tipos de cáncer de pulmón y de colon. </a:t>
            </a:r>
            <a:endParaRPr lang="es-PY" sz="4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4.bp.blogspot.com/_SglUFd7ue3A/TDXcradqxOI/AAAAAAAAGyM/WNsVzuA5sE4/s1600/Tabebuia+Impetiginosa+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428" y="0"/>
            <a:ext cx="3582572" cy="268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2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9383" y="914400"/>
            <a:ext cx="11371810" cy="5943599"/>
          </a:xfrm>
        </p:spPr>
        <p:txBody>
          <a:bodyPr>
            <a:normAutofit fontScale="92500" lnSpcReduction="20000"/>
          </a:bodyPr>
          <a:lstStyle/>
          <a:p>
            <a:r>
              <a:rPr lang="es-PY" sz="44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2001 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sugieren que el </a:t>
            </a:r>
          </a:p>
          <a:p>
            <a:pPr marL="0" indent="0">
              <a:buNone/>
            </a:pP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Y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lapachone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puede causar </a:t>
            </a:r>
          </a:p>
          <a:p>
            <a:pPr marL="0" indent="0">
              <a:buNone/>
            </a:pP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daño al DNA de células </a:t>
            </a:r>
          </a:p>
          <a:p>
            <a:pPr marL="0" indent="0">
              <a:buNone/>
            </a:pP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cancerígenas. </a:t>
            </a:r>
          </a:p>
          <a:p>
            <a:r>
              <a:rPr lang="es-PY" sz="44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2002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Y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Zhiwei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Jiang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Jane </a:t>
            </a:r>
            <a:r>
              <a:rPr lang="es-PY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Hodgeland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patentaron un novedoso proceso para sintetizar la sustancia relacionada “beta-</a:t>
            </a:r>
            <a:r>
              <a:rPr lang="es-PY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lapachone</a:t>
            </a:r>
            <a: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br>
              <a:rPr lang="es-PY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Y" sz="4400" b="1" dirty="0" smtClean="0"/>
              <a:t/>
            </a:r>
            <a:br>
              <a:rPr lang="es-PY" sz="4400" b="1" dirty="0" smtClean="0"/>
            </a:br>
            <a:endParaRPr lang="es-PY" sz="4400" b="1" dirty="0" smtClean="0"/>
          </a:p>
          <a:p>
            <a:endParaRPr lang="es-PY" dirty="0"/>
          </a:p>
        </p:txBody>
      </p:sp>
      <p:pic>
        <p:nvPicPr>
          <p:cNvPr id="4" name="Picture 2" descr="http://mlb-d1-p.mlstatic.com/50-sementes-ip-roxo-de-bola-tabebuia-impetiginosa-flor-638021-MLB20690131642_042016-F.jpg?square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215" y="0"/>
            <a:ext cx="4665784" cy="309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6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2" y="365125"/>
            <a:ext cx="8346527" cy="1325563"/>
          </a:xfrm>
        </p:spPr>
        <p:txBody>
          <a:bodyPr>
            <a:normAutofit fontScale="90000"/>
          </a:bodyPr>
          <a:lstStyle/>
          <a:p>
            <a:r>
              <a:rPr lang="es-PY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EXÁMENES FARMACOLÓGICOS</a:t>
            </a:r>
            <a:endParaRPr lang="es-PY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263" y="2846230"/>
            <a:ext cx="11300392" cy="401176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s-PY" sz="3600" dirty="0">
                <a:latin typeface="Arial Black" panose="020B0A04020102020204" pitchFamily="34" charset="0"/>
              </a:rPr>
              <a:t>Los exámenes farmacológicos demuestran efectos positivos contra la proliferación de un tipo de células de cáncer mamario, contra la infección por el virus de tipo 2 del herpes simple, e inclusive contra ciertos efectos del veneno de </a:t>
            </a:r>
            <a:r>
              <a:rPr lang="es-PY" sz="3600" dirty="0" smtClean="0">
                <a:latin typeface="Arial Black" panose="020B0A04020102020204" pitchFamily="34" charset="0"/>
              </a:rPr>
              <a:t>serpientes.</a:t>
            </a:r>
            <a:br>
              <a:rPr lang="es-PY" sz="3600" dirty="0" smtClean="0">
                <a:latin typeface="Arial Black" panose="020B0A04020102020204" pitchFamily="34" charset="0"/>
              </a:rPr>
            </a:br>
            <a:r>
              <a:rPr lang="es-PY" sz="3600" dirty="0" smtClean="0">
                <a:latin typeface="Arial Black" panose="020B0A04020102020204" pitchFamily="34" charset="0"/>
              </a:rPr>
              <a:t/>
            </a:r>
            <a:br>
              <a:rPr lang="es-PY" sz="3600" dirty="0" smtClean="0">
                <a:latin typeface="Arial Black" panose="020B0A04020102020204" pitchFamily="34" charset="0"/>
              </a:rPr>
            </a:br>
            <a:endParaRPr lang="es-PY" sz="3600" dirty="0">
              <a:latin typeface="Arial Black" panose="020B0A04020102020204" pitchFamily="34" charset="0"/>
            </a:endParaRPr>
          </a:p>
        </p:txBody>
      </p:sp>
      <p:pic>
        <p:nvPicPr>
          <p:cNvPr id="7170" name="Picture 2" descr="http://toptropicals.com/pics/garden/c21/33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541" y="-921558"/>
            <a:ext cx="4258847" cy="36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09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0"/>
            <a:ext cx="11410483" cy="6889579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1972" y="211015"/>
            <a:ext cx="11410483" cy="7174523"/>
          </a:xfrm>
          <a:ln>
            <a:solidFill>
              <a:srgbClr val="0033CC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PY" sz="4400" dirty="0" smtClean="0">
                <a:ln w="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Adobe Gothic Std B" panose="020B0800000000000000" pitchFamily="34" charset="-128"/>
              </a:rPr>
              <a:t>La "beta-</a:t>
            </a:r>
            <a:r>
              <a:rPr lang="es-PY" sz="4400" dirty="0" err="1" smtClean="0">
                <a:ln w="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Adobe Gothic Std B" panose="020B0800000000000000" pitchFamily="34" charset="-128"/>
              </a:rPr>
              <a:t>lapachone</a:t>
            </a:r>
            <a:r>
              <a:rPr lang="es-PY" sz="4400" dirty="0" smtClean="0">
                <a:ln w="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Adobe Gothic Std B" panose="020B0800000000000000" pitchFamily="34" charset="-128"/>
              </a:rPr>
              <a:t>" altera la capacidad de las células cancerígenas de reparar su ADN, </a:t>
            </a:r>
          </a:p>
          <a:p>
            <a:pPr marL="0" indent="0">
              <a:buNone/>
            </a:pPr>
            <a:r>
              <a:rPr lang="es-PY" sz="4400" dirty="0" smtClean="0">
                <a:ln w="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Adobe Gothic Std B" panose="020B0800000000000000" pitchFamily="34" charset="-128"/>
              </a:rPr>
              <a:t>lo cual lo conduce a la muerte.</a:t>
            </a:r>
          </a:p>
          <a:p>
            <a:r>
              <a:rPr lang="es-PY" sz="4400" dirty="0" smtClean="0">
                <a:ln w="0">
                  <a:solidFill>
                    <a:srgbClr val="0000FF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Adobe Gothic Std B" panose="020B0800000000000000" pitchFamily="34" charset="-128"/>
              </a:rPr>
              <a:t>En tumores la sustancia es metabolizada por la enzima y produce la muerte celular sin dañar los tejidos no cancerosos.</a:t>
            </a:r>
          </a:p>
          <a:p>
            <a:endParaRPr lang="es-PY" dirty="0" smtClean="0">
              <a:ln w="0">
                <a:solidFill>
                  <a:srgbClr val="0000FF"/>
                </a:solidFill>
              </a:ln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s-PY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4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</TotalTime>
  <Words>333</Words>
  <Application>Microsoft Office PowerPoint</Application>
  <PresentationFormat>Panorámica</PresentationFormat>
  <Paragraphs>39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Adobe Gothic Std B</vt:lpstr>
      <vt:lpstr>Arial</vt:lpstr>
      <vt:lpstr>Arial Black</vt:lpstr>
      <vt:lpstr>Trebuchet MS</vt:lpstr>
      <vt:lpstr>Wingdings 3</vt:lpstr>
      <vt:lpstr>Faceta</vt:lpstr>
      <vt:lpstr>Lapacho colorado  </vt:lpstr>
      <vt:lpstr>Lapacho colorado  </vt:lpstr>
      <vt:lpstr>ESTUDIOS LABORATORIALES</vt:lpstr>
      <vt:lpstr>ESTUDIOS LABORATORIALES</vt:lpstr>
      <vt:lpstr>Presentación de PowerPoint</vt:lpstr>
      <vt:lpstr>OTROS ESTUDIOS</vt:lpstr>
      <vt:lpstr>Presentación de PowerPoint</vt:lpstr>
      <vt:lpstr>EXÁMENES FARMACOLÓGICOS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Lapacho colorado  (Tabebuia impetiginosa)</dc:title>
  <dc:creator>Hernan</dc:creator>
  <cp:lastModifiedBy>Hernan</cp:lastModifiedBy>
  <cp:revision>19</cp:revision>
  <dcterms:created xsi:type="dcterms:W3CDTF">2016-08-16T20:15:21Z</dcterms:created>
  <dcterms:modified xsi:type="dcterms:W3CDTF">2016-08-16T22:54:35Z</dcterms:modified>
</cp:coreProperties>
</file>